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Default Extension="xlsx" ContentType="application/vnd.openxmlformats-officedocument.spreadsheetml.sheet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40233600" cy="31089600"/>
  <p:notesSz cx="7010400" cy="9294813"/>
  <p:defaultTextStyle>
    <a:defPPr>
      <a:defRPr lang="en-US"/>
    </a:defPPr>
    <a:lvl1pPr marL="0" algn="l" defTabSz="4075572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1pPr>
    <a:lvl2pPr marL="2037786" algn="l" defTabSz="4075572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2pPr>
    <a:lvl3pPr marL="4075572" algn="l" defTabSz="4075572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3pPr>
    <a:lvl4pPr marL="6113358" algn="l" defTabSz="4075572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4pPr>
    <a:lvl5pPr marL="8151144" algn="l" defTabSz="4075572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5pPr>
    <a:lvl6pPr marL="10188931" algn="l" defTabSz="4075572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6pPr>
    <a:lvl7pPr marL="12226717" algn="l" defTabSz="4075572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7pPr>
    <a:lvl8pPr marL="14264503" algn="l" defTabSz="4075572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8pPr>
    <a:lvl9pPr marL="16302289" algn="l" defTabSz="4075572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571"/>
    <a:srgbClr val="1F3471"/>
    <a:srgbClr val="333367"/>
    <a:srgbClr val="0032B5"/>
    <a:srgbClr val="719AFF"/>
    <a:srgbClr val="0041E2"/>
    <a:srgbClr val="72A2DC"/>
    <a:srgbClr val="6C8CF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6649" autoAdjust="0"/>
  </p:normalViewPr>
  <p:slideViewPr>
    <p:cSldViewPr>
      <p:cViewPr varScale="1">
        <p:scale>
          <a:sx n="16" d="100"/>
          <a:sy n="16" d="100"/>
        </p:scale>
        <p:origin x="-1026" y="-144"/>
      </p:cViewPr>
      <p:guideLst>
        <p:guide orient="horz" pos="9792"/>
        <p:guide pos="126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Office_Excel_Worksheet1.xlsx"/><Relationship Id="rId1" Type="http://schemas.openxmlformats.org/officeDocument/2006/relationships/image" Target="../media/image8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4000"/>
            </a:pPr>
            <a:r>
              <a:rPr lang="en-US" sz="4000" dirty="0" smtClean="0"/>
              <a:t>Vickers </a:t>
            </a:r>
            <a:r>
              <a:rPr lang="en-US" sz="4000" dirty="0"/>
              <a:t>Hardness Testing</a:t>
            </a:r>
          </a:p>
        </c:rich>
      </c:tx>
      <c:layout>
        <c:manualLayout>
          <c:xMode val="edge"/>
          <c:yMode val="edge"/>
          <c:x val="0.30174110847219326"/>
          <c:y val="0.11382643724251373"/>
        </c:manualLayout>
      </c:layout>
    </c:title>
    <c:plotArea>
      <c:layout>
        <c:manualLayout>
          <c:layoutTarget val="inner"/>
          <c:xMode val="edge"/>
          <c:yMode val="edge"/>
          <c:x val="0.1025610059412804"/>
          <c:y val="0.18998076039999651"/>
          <c:w val="0.66730103551550457"/>
          <c:h val="0.65131972460843091"/>
        </c:manualLayout>
      </c:layout>
      <c:scatterChart>
        <c:scatterStyle val="smoothMarker"/>
        <c:ser>
          <c:idx val="0"/>
          <c:order val="0"/>
          <c:tx>
            <c:v>FSW Transverse</c:v>
          </c:tx>
          <c:marker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</c:marker>
          <c:yVal>
            <c:numRef>
              <c:f>Sheet1!$B$2:$B$27</c:f>
              <c:numCache>
                <c:formatCode>General</c:formatCode>
                <c:ptCount val="26"/>
                <c:pt idx="0">
                  <c:v>0</c:v>
                </c:pt>
                <c:pt idx="1">
                  <c:v>233.6</c:v>
                </c:pt>
                <c:pt idx="2">
                  <c:v>248.1</c:v>
                </c:pt>
                <c:pt idx="3">
                  <c:v>251.8</c:v>
                </c:pt>
                <c:pt idx="4">
                  <c:v>275.89999999999986</c:v>
                </c:pt>
                <c:pt idx="5">
                  <c:v>233.6</c:v>
                </c:pt>
                <c:pt idx="6">
                  <c:v>228.8</c:v>
                </c:pt>
                <c:pt idx="7">
                  <c:v>291.89999999999986</c:v>
                </c:pt>
                <c:pt idx="8">
                  <c:v>488.4</c:v>
                </c:pt>
                <c:pt idx="9">
                  <c:v>507.7</c:v>
                </c:pt>
                <c:pt idx="10">
                  <c:v>661.4</c:v>
                </c:pt>
                <c:pt idx="11">
                  <c:v>712.1</c:v>
                </c:pt>
                <c:pt idx="12">
                  <c:v>741</c:v>
                </c:pt>
                <c:pt idx="13">
                  <c:v>795.1</c:v>
                </c:pt>
                <c:pt idx="14">
                  <c:v>709.5</c:v>
                </c:pt>
                <c:pt idx="15">
                  <c:v>650.20000000000005</c:v>
                </c:pt>
                <c:pt idx="16">
                  <c:v>757.5</c:v>
                </c:pt>
                <c:pt idx="17">
                  <c:v>689.7</c:v>
                </c:pt>
                <c:pt idx="18">
                  <c:v>707</c:v>
                </c:pt>
                <c:pt idx="19">
                  <c:v>723.7</c:v>
                </c:pt>
                <c:pt idx="20">
                  <c:v>692.1</c:v>
                </c:pt>
                <c:pt idx="21">
                  <c:v>526.6</c:v>
                </c:pt>
                <c:pt idx="22">
                  <c:v>471.4</c:v>
                </c:pt>
                <c:pt idx="23">
                  <c:v>315.3</c:v>
                </c:pt>
                <c:pt idx="24">
                  <c:v>241.9</c:v>
                </c:pt>
                <c:pt idx="25">
                  <c:v>285.39999999999986</c:v>
                </c:pt>
              </c:numCache>
            </c:numRef>
          </c:yVal>
          <c:smooth val="1"/>
        </c:ser>
        <c:ser>
          <c:idx val="1"/>
          <c:order val="1"/>
          <c:tx>
            <c:v>Trad AC</c:v>
          </c:tx>
          <c:yVal>
            <c:numRef>
              <c:f>Sheet1!$C$2:$C$27</c:f>
              <c:numCache>
                <c:formatCode>General</c:formatCode>
                <c:ptCount val="26"/>
                <c:pt idx="8">
                  <c:v>581.9</c:v>
                </c:pt>
                <c:pt idx="9">
                  <c:v>590.20000000000005</c:v>
                </c:pt>
                <c:pt idx="10">
                  <c:v>580.9</c:v>
                </c:pt>
                <c:pt idx="11">
                  <c:v>569.70000000000005</c:v>
                </c:pt>
                <c:pt idx="12">
                  <c:v>565.70000000000005</c:v>
                </c:pt>
                <c:pt idx="13">
                  <c:v>555</c:v>
                </c:pt>
                <c:pt idx="14">
                  <c:v>551.20000000000005</c:v>
                </c:pt>
                <c:pt idx="15">
                  <c:v>543.1</c:v>
                </c:pt>
                <c:pt idx="16">
                  <c:v>557.9</c:v>
                </c:pt>
                <c:pt idx="17">
                  <c:v>563</c:v>
                </c:pt>
                <c:pt idx="18">
                  <c:v>571.29999999999995</c:v>
                </c:pt>
                <c:pt idx="19">
                  <c:v>576.9</c:v>
                </c:pt>
                <c:pt idx="20">
                  <c:v>565.70000000000005</c:v>
                </c:pt>
                <c:pt idx="21">
                  <c:v>551.20000000000005</c:v>
                </c:pt>
                <c:pt idx="22">
                  <c:v>577.79999999999995</c:v>
                </c:pt>
                <c:pt idx="23">
                  <c:v>584.5</c:v>
                </c:pt>
              </c:numCache>
            </c:numRef>
          </c:yVal>
          <c:smooth val="1"/>
        </c:ser>
        <c:ser>
          <c:idx val="2"/>
          <c:order val="2"/>
          <c:tx>
            <c:v>Trad Temp</c:v>
          </c:tx>
          <c:yVal>
            <c:numRef>
              <c:f>Sheet1!$D$2:$D$27</c:f>
              <c:numCache>
                <c:formatCode>General</c:formatCode>
                <c:ptCount val="26"/>
                <c:pt idx="8">
                  <c:v>581.9</c:v>
                </c:pt>
                <c:pt idx="9">
                  <c:v>567</c:v>
                </c:pt>
                <c:pt idx="10">
                  <c:v>550</c:v>
                </c:pt>
                <c:pt idx="11">
                  <c:v>541.79999999999995</c:v>
                </c:pt>
                <c:pt idx="12">
                  <c:v>512.79999999999995</c:v>
                </c:pt>
                <c:pt idx="13">
                  <c:v>515.1</c:v>
                </c:pt>
                <c:pt idx="14">
                  <c:v>515.9</c:v>
                </c:pt>
                <c:pt idx="15">
                  <c:v>518.5</c:v>
                </c:pt>
                <c:pt idx="16">
                  <c:v>527.29999999999995</c:v>
                </c:pt>
                <c:pt idx="17">
                  <c:v>532.1</c:v>
                </c:pt>
                <c:pt idx="18">
                  <c:v>545.5</c:v>
                </c:pt>
                <c:pt idx="19">
                  <c:v>537.20000000000005</c:v>
                </c:pt>
                <c:pt idx="20">
                  <c:v>554.1</c:v>
                </c:pt>
                <c:pt idx="21">
                  <c:v>556.9</c:v>
                </c:pt>
                <c:pt idx="22">
                  <c:v>573.70000000000005</c:v>
                </c:pt>
                <c:pt idx="23">
                  <c:v>580</c:v>
                </c:pt>
              </c:numCache>
            </c:numRef>
          </c:yVal>
          <c:smooth val="1"/>
        </c:ser>
        <c:axId val="69228416"/>
        <c:axId val="69229952"/>
      </c:scatterChart>
      <c:valAx>
        <c:axId val="6922841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4000"/>
            </a:pPr>
            <a:endParaRPr lang="en-US"/>
          </a:p>
        </c:txPr>
        <c:crossAx val="69229952"/>
        <c:crosses val="autoZero"/>
        <c:crossBetween val="midCat"/>
        <c:majorUnit val="10"/>
      </c:valAx>
      <c:valAx>
        <c:axId val="69229952"/>
        <c:scaling>
          <c:orientation val="minMax"/>
          <c:max val="800"/>
          <c:min val="200"/>
        </c:scaling>
        <c:axPos val="l"/>
        <c:majorGridlines/>
        <c:title>
          <c:tx>
            <c:rich>
              <a:bodyPr/>
              <a:lstStyle/>
              <a:p>
                <a:pPr>
                  <a:defRPr sz="3200"/>
                </a:pPr>
                <a:r>
                  <a:rPr lang="en-US" sz="3200" dirty="0"/>
                  <a:t>HV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4000" baseline="0"/>
            </a:pPr>
            <a:endParaRPr lang="en-US"/>
          </a:p>
        </c:txPr>
        <c:crossAx val="69228416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3200" b="1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3200" b="1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3200" b="1" i="0"/>
            </a:pPr>
            <a:endParaRPr lang="en-US"/>
          </a:p>
        </c:txPr>
      </c:legendEntry>
      <c:layout>
        <c:manualLayout>
          <c:xMode val="edge"/>
          <c:yMode val="edge"/>
          <c:x val="0.7775164385711405"/>
          <c:y val="0.40631672783353123"/>
          <c:w val="0.16820623873133947"/>
          <c:h val="0.47019909838585888"/>
        </c:manualLayout>
      </c:layout>
      <c:txPr>
        <a:bodyPr/>
        <a:lstStyle/>
        <a:p>
          <a:pPr>
            <a:defRPr sz="4000"/>
          </a:pPr>
          <a:endParaRPr lang="en-US"/>
        </a:p>
      </c:txPr>
    </c:legend>
    <c:plotVisOnly val="1"/>
    <c:dispBlanksAs val="gap"/>
  </c:chart>
  <c:externalData r:id="rId2"/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</cdr:x>
      <cdr:y>0.49826</cdr:y>
    </cdr:from>
    <cdr:to>
      <cdr:x>0.15417</cdr:x>
      <cdr:y>0.71354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8600" y="1366838"/>
          <a:ext cx="476250" cy="590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7520" y="9657929"/>
            <a:ext cx="34198560" cy="6664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5040" y="17617440"/>
            <a:ext cx="28163520" cy="7945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37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075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113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151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188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226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26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302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43BC-D9D2-4293-B60D-80C5DE208A88}" type="datetimeFigureOut">
              <a:rPr lang="en-US" smtClean="0"/>
              <a:pPr/>
              <a:t>8/4/2011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1907-93EB-4E92-B63D-84F600FED6B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43BC-D9D2-4293-B60D-80C5DE208A88}" type="datetimeFigureOut">
              <a:rPr lang="en-US" smtClean="0"/>
              <a:pPr/>
              <a:t>8/4/2011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1907-93EB-4E92-B63D-84F600FED6B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8349379" y="5642189"/>
            <a:ext cx="39828470" cy="120256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49997" y="5642189"/>
            <a:ext cx="118828820" cy="120256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43BC-D9D2-4293-B60D-80C5DE208A88}" type="datetimeFigureOut">
              <a:rPr lang="en-US" smtClean="0"/>
              <a:pPr/>
              <a:t>8/4/2011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1907-93EB-4E92-B63D-84F600FED6B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43BC-D9D2-4293-B60D-80C5DE208A88}" type="datetimeFigureOut">
              <a:rPr lang="en-US" smtClean="0"/>
              <a:pPr/>
              <a:t>8/4/2011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1907-93EB-4E92-B63D-84F600FED6B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8177" y="19977949"/>
            <a:ext cx="34198560" cy="6174740"/>
          </a:xfrm>
        </p:spPr>
        <p:txBody>
          <a:bodyPr anchor="t"/>
          <a:lstStyle>
            <a:lvl1pPr algn="l">
              <a:defRPr sz="17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8177" y="13177101"/>
            <a:ext cx="34198560" cy="6800848"/>
          </a:xfrm>
        </p:spPr>
        <p:txBody>
          <a:bodyPr anchor="b"/>
          <a:lstStyle>
            <a:lvl1pPr marL="0" indent="0">
              <a:buNone/>
              <a:defRPr sz="8900">
                <a:solidFill>
                  <a:schemeClr val="tx1">
                    <a:tint val="75000"/>
                  </a:schemeClr>
                </a:solidFill>
              </a:defRPr>
            </a:lvl1pPr>
            <a:lvl2pPr marL="2037786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4075572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3pPr>
            <a:lvl4pPr marL="6113358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4pPr>
            <a:lvl5pPr marL="8151144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5pPr>
            <a:lvl6pPr marL="10188931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6pPr>
            <a:lvl7pPr marL="12226717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7pPr>
            <a:lvl8pPr marL="14264503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8pPr>
            <a:lvl9pPr marL="16302289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43BC-D9D2-4293-B60D-80C5DE208A88}" type="datetimeFigureOut">
              <a:rPr lang="en-US" smtClean="0"/>
              <a:pPr/>
              <a:t>8/4/2011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1907-93EB-4E92-B63D-84F600FED6B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49999" y="32888767"/>
            <a:ext cx="79328643" cy="93009720"/>
          </a:xfrm>
        </p:spPr>
        <p:txBody>
          <a:bodyPr/>
          <a:lstStyle>
            <a:lvl1pPr>
              <a:defRPr sz="12500"/>
            </a:lvl1pPr>
            <a:lvl2pPr>
              <a:defRPr sz="10700"/>
            </a:lvl2pPr>
            <a:lvl3pPr>
              <a:defRPr sz="89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849200" y="32888767"/>
            <a:ext cx="79328647" cy="93009720"/>
          </a:xfrm>
        </p:spPr>
        <p:txBody>
          <a:bodyPr/>
          <a:lstStyle>
            <a:lvl1pPr>
              <a:defRPr sz="12500"/>
            </a:lvl1pPr>
            <a:lvl2pPr>
              <a:defRPr sz="10700"/>
            </a:lvl2pPr>
            <a:lvl3pPr>
              <a:defRPr sz="89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43BC-D9D2-4293-B60D-80C5DE208A88}" type="datetimeFigureOut">
              <a:rPr lang="en-US" smtClean="0"/>
              <a:pPr/>
              <a:t>8/4/2011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1907-93EB-4E92-B63D-84F600FED6B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0" y="1245026"/>
            <a:ext cx="36210240" cy="5181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680" y="6959179"/>
            <a:ext cx="17776827" cy="2900254"/>
          </a:xfrm>
        </p:spPr>
        <p:txBody>
          <a:bodyPr anchor="b"/>
          <a:lstStyle>
            <a:lvl1pPr marL="0" indent="0">
              <a:buNone/>
              <a:defRPr sz="10700" b="1"/>
            </a:lvl1pPr>
            <a:lvl2pPr marL="2037786" indent="0">
              <a:buNone/>
              <a:defRPr sz="8900" b="1"/>
            </a:lvl2pPr>
            <a:lvl3pPr marL="4075572" indent="0">
              <a:buNone/>
              <a:defRPr sz="8000" b="1"/>
            </a:lvl3pPr>
            <a:lvl4pPr marL="6113358" indent="0">
              <a:buNone/>
              <a:defRPr sz="7100" b="1"/>
            </a:lvl4pPr>
            <a:lvl5pPr marL="8151144" indent="0">
              <a:buNone/>
              <a:defRPr sz="7100" b="1"/>
            </a:lvl5pPr>
            <a:lvl6pPr marL="10188931" indent="0">
              <a:buNone/>
              <a:defRPr sz="7100" b="1"/>
            </a:lvl6pPr>
            <a:lvl7pPr marL="12226717" indent="0">
              <a:buNone/>
              <a:defRPr sz="7100" b="1"/>
            </a:lvl7pPr>
            <a:lvl8pPr marL="14264503" indent="0">
              <a:buNone/>
              <a:defRPr sz="7100" b="1"/>
            </a:lvl8pPr>
            <a:lvl9pPr marL="16302289" indent="0">
              <a:buNone/>
              <a:defRPr sz="7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11680" y="9859433"/>
            <a:ext cx="17776827" cy="17912506"/>
          </a:xfrm>
        </p:spPr>
        <p:txBody>
          <a:bodyPr/>
          <a:lstStyle>
            <a:lvl1pPr>
              <a:defRPr sz="10700"/>
            </a:lvl1pPr>
            <a:lvl2pPr>
              <a:defRPr sz="8900"/>
            </a:lvl2pPr>
            <a:lvl3pPr>
              <a:defRPr sz="8000"/>
            </a:lvl3pPr>
            <a:lvl4pPr>
              <a:defRPr sz="7100"/>
            </a:lvl4pPr>
            <a:lvl5pPr>
              <a:defRPr sz="7100"/>
            </a:lvl5pPr>
            <a:lvl6pPr>
              <a:defRPr sz="7100"/>
            </a:lvl6pPr>
            <a:lvl7pPr>
              <a:defRPr sz="7100"/>
            </a:lvl7pPr>
            <a:lvl8pPr>
              <a:defRPr sz="7100"/>
            </a:lvl8pPr>
            <a:lvl9pPr>
              <a:defRPr sz="7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0438112" y="6959179"/>
            <a:ext cx="17783810" cy="2900254"/>
          </a:xfrm>
        </p:spPr>
        <p:txBody>
          <a:bodyPr anchor="b"/>
          <a:lstStyle>
            <a:lvl1pPr marL="0" indent="0">
              <a:buNone/>
              <a:defRPr sz="10700" b="1"/>
            </a:lvl1pPr>
            <a:lvl2pPr marL="2037786" indent="0">
              <a:buNone/>
              <a:defRPr sz="8900" b="1"/>
            </a:lvl2pPr>
            <a:lvl3pPr marL="4075572" indent="0">
              <a:buNone/>
              <a:defRPr sz="8000" b="1"/>
            </a:lvl3pPr>
            <a:lvl4pPr marL="6113358" indent="0">
              <a:buNone/>
              <a:defRPr sz="7100" b="1"/>
            </a:lvl4pPr>
            <a:lvl5pPr marL="8151144" indent="0">
              <a:buNone/>
              <a:defRPr sz="7100" b="1"/>
            </a:lvl5pPr>
            <a:lvl6pPr marL="10188931" indent="0">
              <a:buNone/>
              <a:defRPr sz="7100" b="1"/>
            </a:lvl6pPr>
            <a:lvl7pPr marL="12226717" indent="0">
              <a:buNone/>
              <a:defRPr sz="7100" b="1"/>
            </a:lvl7pPr>
            <a:lvl8pPr marL="14264503" indent="0">
              <a:buNone/>
              <a:defRPr sz="7100" b="1"/>
            </a:lvl8pPr>
            <a:lvl9pPr marL="16302289" indent="0">
              <a:buNone/>
              <a:defRPr sz="7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438112" y="9859433"/>
            <a:ext cx="17783810" cy="17912506"/>
          </a:xfrm>
        </p:spPr>
        <p:txBody>
          <a:bodyPr/>
          <a:lstStyle>
            <a:lvl1pPr>
              <a:defRPr sz="10700"/>
            </a:lvl1pPr>
            <a:lvl2pPr>
              <a:defRPr sz="8900"/>
            </a:lvl2pPr>
            <a:lvl3pPr>
              <a:defRPr sz="8000"/>
            </a:lvl3pPr>
            <a:lvl4pPr>
              <a:defRPr sz="7100"/>
            </a:lvl4pPr>
            <a:lvl5pPr>
              <a:defRPr sz="7100"/>
            </a:lvl5pPr>
            <a:lvl6pPr>
              <a:defRPr sz="7100"/>
            </a:lvl6pPr>
            <a:lvl7pPr>
              <a:defRPr sz="7100"/>
            </a:lvl7pPr>
            <a:lvl8pPr>
              <a:defRPr sz="7100"/>
            </a:lvl8pPr>
            <a:lvl9pPr>
              <a:defRPr sz="7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43BC-D9D2-4293-B60D-80C5DE208A88}" type="datetimeFigureOut">
              <a:rPr lang="en-US" smtClean="0"/>
              <a:pPr/>
              <a:t>8/4/2011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1907-93EB-4E92-B63D-84F600FED6B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43BC-D9D2-4293-B60D-80C5DE208A88}" type="datetimeFigureOut">
              <a:rPr lang="en-US" smtClean="0"/>
              <a:pPr/>
              <a:t>8/4/2011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1907-93EB-4E92-B63D-84F600FED6B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43BC-D9D2-4293-B60D-80C5DE208A88}" type="datetimeFigureOut">
              <a:rPr lang="en-US" smtClean="0"/>
              <a:pPr/>
              <a:t>8/4/2011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1907-93EB-4E92-B63D-84F600FED6B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2" y="1237827"/>
            <a:ext cx="13236577" cy="5267960"/>
          </a:xfrm>
        </p:spPr>
        <p:txBody>
          <a:bodyPr anchor="b"/>
          <a:lstStyle>
            <a:lvl1pPr algn="l">
              <a:defRPr sz="8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0220" y="1237829"/>
            <a:ext cx="22491700" cy="26534112"/>
          </a:xfrm>
        </p:spPr>
        <p:txBody>
          <a:bodyPr/>
          <a:lstStyle>
            <a:lvl1pPr>
              <a:defRPr sz="14300"/>
            </a:lvl1pPr>
            <a:lvl2pPr>
              <a:defRPr sz="12500"/>
            </a:lvl2pPr>
            <a:lvl3pPr>
              <a:defRPr sz="10700"/>
            </a:lvl3pPr>
            <a:lvl4pPr>
              <a:defRPr sz="8900"/>
            </a:lvl4pPr>
            <a:lvl5pPr>
              <a:defRPr sz="8900"/>
            </a:lvl5pPr>
            <a:lvl6pPr>
              <a:defRPr sz="8900"/>
            </a:lvl6pPr>
            <a:lvl7pPr>
              <a:defRPr sz="8900"/>
            </a:lvl7pPr>
            <a:lvl8pPr>
              <a:defRPr sz="8900"/>
            </a:lvl8pPr>
            <a:lvl9pPr>
              <a:defRPr sz="8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1682" y="6505789"/>
            <a:ext cx="13236577" cy="21266152"/>
          </a:xfrm>
        </p:spPr>
        <p:txBody>
          <a:bodyPr/>
          <a:lstStyle>
            <a:lvl1pPr marL="0" indent="0">
              <a:buNone/>
              <a:defRPr sz="6200"/>
            </a:lvl1pPr>
            <a:lvl2pPr marL="2037786" indent="0">
              <a:buNone/>
              <a:defRPr sz="5300"/>
            </a:lvl2pPr>
            <a:lvl3pPr marL="4075572" indent="0">
              <a:buNone/>
              <a:defRPr sz="4500"/>
            </a:lvl3pPr>
            <a:lvl4pPr marL="6113358" indent="0">
              <a:buNone/>
              <a:defRPr sz="4000"/>
            </a:lvl4pPr>
            <a:lvl5pPr marL="8151144" indent="0">
              <a:buNone/>
              <a:defRPr sz="4000"/>
            </a:lvl5pPr>
            <a:lvl6pPr marL="10188931" indent="0">
              <a:buNone/>
              <a:defRPr sz="4000"/>
            </a:lvl6pPr>
            <a:lvl7pPr marL="12226717" indent="0">
              <a:buNone/>
              <a:defRPr sz="4000"/>
            </a:lvl7pPr>
            <a:lvl8pPr marL="14264503" indent="0">
              <a:buNone/>
              <a:defRPr sz="4000"/>
            </a:lvl8pPr>
            <a:lvl9pPr marL="16302289" indent="0">
              <a:buNone/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43BC-D9D2-4293-B60D-80C5DE208A88}" type="datetimeFigureOut">
              <a:rPr lang="en-US" smtClean="0"/>
              <a:pPr/>
              <a:t>8/4/2011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1907-93EB-4E92-B63D-84F600FED6B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6067" y="21762720"/>
            <a:ext cx="24140160" cy="2569212"/>
          </a:xfrm>
        </p:spPr>
        <p:txBody>
          <a:bodyPr anchor="b"/>
          <a:lstStyle>
            <a:lvl1pPr algn="l">
              <a:defRPr sz="8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886067" y="2777913"/>
            <a:ext cx="24140160" cy="18653760"/>
          </a:xfrm>
        </p:spPr>
        <p:txBody>
          <a:bodyPr/>
          <a:lstStyle>
            <a:lvl1pPr marL="0" indent="0">
              <a:buNone/>
              <a:defRPr sz="14300"/>
            </a:lvl1pPr>
            <a:lvl2pPr marL="2037786" indent="0">
              <a:buNone/>
              <a:defRPr sz="12500"/>
            </a:lvl2pPr>
            <a:lvl3pPr marL="4075572" indent="0">
              <a:buNone/>
              <a:defRPr sz="10700"/>
            </a:lvl3pPr>
            <a:lvl4pPr marL="6113358" indent="0">
              <a:buNone/>
              <a:defRPr sz="8900"/>
            </a:lvl4pPr>
            <a:lvl5pPr marL="8151144" indent="0">
              <a:buNone/>
              <a:defRPr sz="8900"/>
            </a:lvl5pPr>
            <a:lvl6pPr marL="10188931" indent="0">
              <a:buNone/>
              <a:defRPr sz="8900"/>
            </a:lvl6pPr>
            <a:lvl7pPr marL="12226717" indent="0">
              <a:buNone/>
              <a:defRPr sz="8900"/>
            </a:lvl7pPr>
            <a:lvl8pPr marL="14264503" indent="0">
              <a:buNone/>
              <a:defRPr sz="8900"/>
            </a:lvl8pPr>
            <a:lvl9pPr marL="16302289" indent="0">
              <a:buNone/>
              <a:defRPr sz="89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86067" y="24331932"/>
            <a:ext cx="24140160" cy="3648708"/>
          </a:xfrm>
        </p:spPr>
        <p:txBody>
          <a:bodyPr/>
          <a:lstStyle>
            <a:lvl1pPr marL="0" indent="0">
              <a:buNone/>
              <a:defRPr sz="6200"/>
            </a:lvl1pPr>
            <a:lvl2pPr marL="2037786" indent="0">
              <a:buNone/>
              <a:defRPr sz="5300"/>
            </a:lvl2pPr>
            <a:lvl3pPr marL="4075572" indent="0">
              <a:buNone/>
              <a:defRPr sz="4500"/>
            </a:lvl3pPr>
            <a:lvl4pPr marL="6113358" indent="0">
              <a:buNone/>
              <a:defRPr sz="4000"/>
            </a:lvl4pPr>
            <a:lvl5pPr marL="8151144" indent="0">
              <a:buNone/>
              <a:defRPr sz="4000"/>
            </a:lvl5pPr>
            <a:lvl6pPr marL="10188931" indent="0">
              <a:buNone/>
              <a:defRPr sz="4000"/>
            </a:lvl6pPr>
            <a:lvl7pPr marL="12226717" indent="0">
              <a:buNone/>
              <a:defRPr sz="4000"/>
            </a:lvl7pPr>
            <a:lvl8pPr marL="14264503" indent="0">
              <a:buNone/>
              <a:defRPr sz="4000"/>
            </a:lvl8pPr>
            <a:lvl9pPr marL="16302289" indent="0">
              <a:buNone/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43BC-D9D2-4293-B60D-80C5DE208A88}" type="datetimeFigureOut">
              <a:rPr lang="en-US" smtClean="0"/>
              <a:pPr/>
              <a:t>8/4/2011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1907-93EB-4E92-B63D-84F600FED6B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1680" y="1245026"/>
            <a:ext cx="36210240" cy="5181600"/>
          </a:xfrm>
          <a:prstGeom prst="rect">
            <a:avLst/>
          </a:prstGeom>
        </p:spPr>
        <p:txBody>
          <a:bodyPr vert="horz" lIns="407557" tIns="203779" rIns="407557" bIns="20377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680" y="7254242"/>
            <a:ext cx="36210240" cy="20517699"/>
          </a:xfrm>
          <a:prstGeom prst="rect">
            <a:avLst/>
          </a:prstGeom>
        </p:spPr>
        <p:txBody>
          <a:bodyPr vert="horz" lIns="407557" tIns="203779" rIns="407557" bIns="2037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11680" y="28815456"/>
            <a:ext cx="9387840" cy="1655233"/>
          </a:xfrm>
          <a:prstGeom prst="rect">
            <a:avLst/>
          </a:prstGeom>
        </p:spPr>
        <p:txBody>
          <a:bodyPr vert="horz" lIns="407557" tIns="203779" rIns="407557" bIns="203779" rtlCol="0" anchor="ctr"/>
          <a:lstStyle>
            <a:lvl1pPr algn="l">
              <a:defRPr sz="5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843BC-D9D2-4293-B60D-80C5DE208A88}" type="datetimeFigureOut">
              <a:rPr lang="en-US" smtClean="0"/>
              <a:pPr/>
              <a:t>8/4/2011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46480" y="28815456"/>
            <a:ext cx="12740640" cy="1655233"/>
          </a:xfrm>
          <a:prstGeom prst="rect">
            <a:avLst/>
          </a:prstGeom>
        </p:spPr>
        <p:txBody>
          <a:bodyPr vert="horz" lIns="407557" tIns="203779" rIns="407557" bIns="203779" rtlCol="0" anchor="ctr"/>
          <a:lstStyle>
            <a:lvl1pPr algn="ctr">
              <a:defRPr sz="5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34080" y="28815456"/>
            <a:ext cx="9387840" cy="1655233"/>
          </a:xfrm>
          <a:prstGeom prst="rect">
            <a:avLst/>
          </a:prstGeom>
        </p:spPr>
        <p:txBody>
          <a:bodyPr vert="horz" lIns="407557" tIns="203779" rIns="407557" bIns="203779" rtlCol="0" anchor="ctr"/>
          <a:lstStyle>
            <a:lvl1pPr algn="r">
              <a:defRPr sz="5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91907-93EB-4E92-B63D-84F600FED6B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075572" rtl="0" eaLnBrk="1" latinLnBrk="0" hangingPunct="1">
        <a:spcBef>
          <a:spcPct val="0"/>
        </a:spcBef>
        <a:buNone/>
        <a:defRPr sz="19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8340" indent="-1528340" algn="l" defTabSz="4075572" rtl="0" eaLnBrk="1" latinLnBrk="0" hangingPunct="1">
        <a:spcBef>
          <a:spcPct val="20000"/>
        </a:spcBef>
        <a:buFont typeface="Arial" pitchFamily="34" charset="0"/>
        <a:buChar char="•"/>
        <a:defRPr sz="14300" kern="1200">
          <a:solidFill>
            <a:schemeClr val="tx1"/>
          </a:solidFill>
          <a:latin typeface="+mn-lt"/>
          <a:ea typeface="+mn-ea"/>
          <a:cs typeface="+mn-cs"/>
        </a:defRPr>
      </a:lvl1pPr>
      <a:lvl2pPr marL="3311402" indent="-1273616" algn="l" defTabSz="4075572" rtl="0" eaLnBrk="1" latinLnBrk="0" hangingPunct="1">
        <a:spcBef>
          <a:spcPct val="20000"/>
        </a:spcBef>
        <a:buFont typeface="Arial" pitchFamily="34" charset="0"/>
        <a:buChar char="–"/>
        <a:defRPr sz="12500" kern="1200">
          <a:solidFill>
            <a:schemeClr val="tx1"/>
          </a:solidFill>
          <a:latin typeface="+mn-lt"/>
          <a:ea typeface="+mn-ea"/>
          <a:cs typeface="+mn-cs"/>
        </a:defRPr>
      </a:lvl2pPr>
      <a:lvl3pPr marL="5094465" indent="-1018893" algn="l" defTabSz="4075572" rtl="0" eaLnBrk="1" latinLnBrk="0" hangingPunct="1">
        <a:spcBef>
          <a:spcPct val="20000"/>
        </a:spcBef>
        <a:buFont typeface="Arial" pitchFamily="34" charset="0"/>
        <a:buChar char="•"/>
        <a:defRPr sz="10700" kern="1200">
          <a:solidFill>
            <a:schemeClr val="tx1"/>
          </a:solidFill>
          <a:latin typeface="+mn-lt"/>
          <a:ea typeface="+mn-ea"/>
          <a:cs typeface="+mn-cs"/>
        </a:defRPr>
      </a:lvl3pPr>
      <a:lvl4pPr marL="7132251" indent="-1018893" algn="l" defTabSz="4075572" rtl="0" eaLnBrk="1" latinLnBrk="0" hangingPunct="1">
        <a:spcBef>
          <a:spcPct val="20000"/>
        </a:spcBef>
        <a:buFont typeface="Arial" pitchFamily="34" charset="0"/>
        <a:buChar char="–"/>
        <a:defRPr sz="8900" kern="1200">
          <a:solidFill>
            <a:schemeClr val="tx1"/>
          </a:solidFill>
          <a:latin typeface="+mn-lt"/>
          <a:ea typeface="+mn-ea"/>
          <a:cs typeface="+mn-cs"/>
        </a:defRPr>
      </a:lvl4pPr>
      <a:lvl5pPr marL="9170038" indent="-1018893" algn="l" defTabSz="4075572" rtl="0" eaLnBrk="1" latinLnBrk="0" hangingPunct="1">
        <a:spcBef>
          <a:spcPct val="20000"/>
        </a:spcBef>
        <a:buFont typeface="Arial" pitchFamily="34" charset="0"/>
        <a:buChar char="»"/>
        <a:defRPr sz="89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7824" indent="-1018893" algn="l" defTabSz="4075572" rtl="0" eaLnBrk="1" latinLnBrk="0" hangingPunct="1">
        <a:spcBef>
          <a:spcPct val="20000"/>
        </a:spcBef>
        <a:buFont typeface="Arial" pitchFamily="34" charset="0"/>
        <a:buChar char="•"/>
        <a:defRPr sz="8900" kern="1200">
          <a:solidFill>
            <a:schemeClr val="tx1"/>
          </a:solidFill>
          <a:latin typeface="+mn-lt"/>
          <a:ea typeface="+mn-ea"/>
          <a:cs typeface="+mn-cs"/>
        </a:defRPr>
      </a:lvl6pPr>
      <a:lvl7pPr marL="13245610" indent="-1018893" algn="l" defTabSz="4075572" rtl="0" eaLnBrk="1" latinLnBrk="0" hangingPunct="1">
        <a:spcBef>
          <a:spcPct val="20000"/>
        </a:spcBef>
        <a:buFont typeface="Arial" pitchFamily="34" charset="0"/>
        <a:buChar char="•"/>
        <a:defRPr sz="8900" kern="1200">
          <a:solidFill>
            <a:schemeClr val="tx1"/>
          </a:solidFill>
          <a:latin typeface="+mn-lt"/>
          <a:ea typeface="+mn-ea"/>
          <a:cs typeface="+mn-cs"/>
        </a:defRPr>
      </a:lvl7pPr>
      <a:lvl8pPr marL="15283396" indent="-1018893" algn="l" defTabSz="4075572" rtl="0" eaLnBrk="1" latinLnBrk="0" hangingPunct="1">
        <a:spcBef>
          <a:spcPct val="20000"/>
        </a:spcBef>
        <a:buFont typeface="Arial" pitchFamily="34" charset="0"/>
        <a:buChar char="•"/>
        <a:defRPr sz="8900" kern="1200">
          <a:solidFill>
            <a:schemeClr val="tx1"/>
          </a:solidFill>
          <a:latin typeface="+mn-lt"/>
          <a:ea typeface="+mn-ea"/>
          <a:cs typeface="+mn-cs"/>
        </a:defRPr>
      </a:lvl8pPr>
      <a:lvl9pPr marL="17321182" indent="-1018893" algn="l" defTabSz="4075572" rtl="0" eaLnBrk="1" latinLnBrk="0" hangingPunct="1">
        <a:spcBef>
          <a:spcPct val="20000"/>
        </a:spcBef>
        <a:buFont typeface="Arial" pitchFamily="34" charset="0"/>
        <a:buChar char="•"/>
        <a:defRPr sz="8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75572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1pPr>
      <a:lvl2pPr marL="2037786" algn="l" defTabSz="4075572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2pPr>
      <a:lvl3pPr marL="4075572" algn="l" defTabSz="4075572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113358" algn="l" defTabSz="4075572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4pPr>
      <a:lvl5pPr marL="8151144" algn="l" defTabSz="4075572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5pPr>
      <a:lvl6pPr marL="10188931" algn="l" defTabSz="4075572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2226717" algn="l" defTabSz="4075572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4264503" algn="l" defTabSz="4075572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6302289" algn="l" defTabSz="4075572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gif"/><Relationship Id="rId7" Type="http://schemas.openxmlformats.org/officeDocument/2006/relationships/image" Target="../media/image6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9184" y="-1295400"/>
            <a:ext cx="40233600" cy="6581239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Lucida Sans" pitchFamily="34" charset="0"/>
              </a:rPr>
              <a:t>Friction Stir Processing (FSP) Knife Making: Old vs. New</a:t>
            </a:r>
            <a:endParaRPr lang="en-US" sz="6600" dirty="0">
              <a:latin typeface="Lucida Sans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01479" y="2542365"/>
            <a:ext cx="4023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Lucida Sans" pitchFamily="34" charset="0"/>
              </a:rPr>
              <a:t>Derrick Schell, Dr. Michael West</a:t>
            </a:r>
            <a:endParaRPr lang="en-US" sz="6000" dirty="0">
              <a:latin typeface="Lucida San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10140" y="3558028"/>
            <a:ext cx="120288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Lucida Sans" pitchFamily="34" charset="0"/>
              </a:rPr>
              <a:t>South Dakota School of Mines and Technology</a:t>
            </a:r>
          </a:p>
          <a:p>
            <a:pPr algn="ctr"/>
            <a:r>
              <a:rPr lang="en-US" sz="4000" dirty="0" smtClean="0">
                <a:latin typeface="Lucida Sans" pitchFamily="34" charset="0"/>
              </a:rPr>
              <a:t>Metallurgical Engineering Department</a:t>
            </a:r>
            <a:endParaRPr lang="en-US" sz="4000" dirty="0">
              <a:latin typeface="Lucida Sans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93862" y="3558027"/>
            <a:ext cx="10539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Lucida Sans" pitchFamily="34" charset="0"/>
              </a:rPr>
              <a:t>Research Made </a:t>
            </a:r>
          </a:p>
          <a:p>
            <a:pPr algn="ctr"/>
            <a:r>
              <a:rPr lang="en-US" sz="4000" dirty="0" smtClean="0">
                <a:latin typeface="Lucida Sans" pitchFamily="34" charset="0"/>
              </a:rPr>
              <a:t>Possible by NSF REU Grant #</a:t>
            </a:r>
            <a:r>
              <a:rPr lang="en-US" sz="4000" dirty="0"/>
              <a:t>0852057</a:t>
            </a:r>
            <a:endParaRPr lang="en-US" sz="4000" dirty="0">
              <a:latin typeface="Lucida Sans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7124555" y="4998668"/>
            <a:ext cx="26151840" cy="0"/>
          </a:xfrm>
          <a:prstGeom prst="line">
            <a:avLst/>
          </a:prstGeom>
          <a:ln>
            <a:solidFill>
              <a:srgbClr val="3333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4"/>
          <p:cNvGrpSpPr/>
          <p:nvPr/>
        </p:nvGrpSpPr>
        <p:grpSpPr>
          <a:xfrm>
            <a:off x="13543371" y="5134843"/>
            <a:ext cx="13314207" cy="4255880"/>
            <a:chOff x="12572999" y="8050751"/>
            <a:chExt cx="15875649" cy="4849547"/>
          </a:xfrm>
        </p:grpSpPr>
        <p:sp>
          <p:nvSpPr>
            <p:cNvPr id="37" name="Rounded Rectangle 36"/>
            <p:cNvSpPr/>
            <p:nvPr/>
          </p:nvSpPr>
          <p:spPr>
            <a:xfrm>
              <a:off x="12572999" y="9289352"/>
              <a:ext cx="15875649" cy="3610946"/>
            </a:xfrm>
            <a:prstGeom prst="roundRect">
              <a:avLst/>
            </a:prstGeom>
            <a:noFill/>
            <a:ln w="76200">
              <a:solidFill>
                <a:srgbClr val="3333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60"/>
            <p:cNvGrpSpPr/>
            <p:nvPr/>
          </p:nvGrpSpPr>
          <p:grpSpPr>
            <a:xfrm>
              <a:off x="12673016" y="8050751"/>
              <a:ext cx="15305972" cy="1202057"/>
              <a:chOff x="12673016" y="8002591"/>
              <a:chExt cx="15305972" cy="1202057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4739768" y="8231895"/>
                <a:ext cx="11542111" cy="972753"/>
              </a:xfrm>
              <a:prstGeom prst="rect">
                <a:avLst/>
              </a:prstGeom>
              <a:solidFill>
                <a:srgbClr val="1F357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2673016" y="8002591"/>
                <a:ext cx="15305972" cy="1056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Lucida Bright" pitchFamily="18" charset="0"/>
                  </a:rPr>
                  <a:t>Abstract</a:t>
                </a:r>
                <a:endParaRPr lang="en-US" sz="6600" dirty="0">
                  <a:solidFill>
                    <a:schemeClr val="bg1"/>
                  </a:solidFill>
                  <a:latin typeface="Lucida Bright" pitchFamily="18" charset="0"/>
                </a:endParaRPr>
              </a:p>
            </p:txBody>
          </p:sp>
        </p:grpSp>
      </p:grpSp>
      <p:grpSp>
        <p:nvGrpSpPr>
          <p:cNvPr id="11" name="Group 73"/>
          <p:cNvGrpSpPr/>
          <p:nvPr/>
        </p:nvGrpSpPr>
        <p:grpSpPr>
          <a:xfrm>
            <a:off x="864464" y="5775152"/>
            <a:ext cx="10876170" cy="5385300"/>
            <a:chOff x="36510" y="3105629"/>
            <a:chExt cx="9183690" cy="6530814"/>
          </a:xfrm>
        </p:grpSpPr>
        <p:grpSp>
          <p:nvGrpSpPr>
            <p:cNvPr id="12" name="Group 62"/>
            <p:cNvGrpSpPr/>
            <p:nvPr/>
          </p:nvGrpSpPr>
          <p:grpSpPr>
            <a:xfrm>
              <a:off x="567300" y="3105629"/>
              <a:ext cx="7315099" cy="1531337"/>
              <a:chOff x="1253100" y="3362269"/>
              <a:chExt cx="7315099" cy="1531337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1746103" y="3401973"/>
                <a:ext cx="6822096" cy="1274613"/>
              </a:xfrm>
              <a:prstGeom prst="rect">
                <a:avLst/>
              </a:prstGeom>
              <a:solidFill>
                <a:srgbClr val="1F357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253100" y="3362269"/>
                <a:ext cx="7252628" cy="1531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Lucida Bright" pitchFamily="18" charset="0"/>
                  </a:rPr>
                  <a:t>Objectives</a:t>
                </a:r>
                <a:endParaRPr lang="en-US" sz="6600" dirty="0">
                  <a:solidFill>
                    <a:schemeClr val="bg1"/>
                  </a:solidFill>
                  <a:latin typeface="Lucida Bright" pitchFamily="18" charset="0"/>
                </a:endParaRPr>
              </a:p>
            </p:txBody>
          </p:sp>
        </p:grpSp>
        <p:sp>
          <p:nvSpPr>
            <p:cNvPr id="66" name="Rounded Rectangle 65"/>
            <p:cNvSpPr/>
            <p:nvPr/>
          </p:nvSpPr>
          <p:spPr>
            <a:xfrm>
              <a:off x="36510" y="4469298"/>
              <a:ext cx="8869680" cy="5105400"/>
            </a:xfrm>
            <a:prstGeom prst="roundRect">
              <a:avLst/>
            </a:prstGeom>
            <a:noFill/>
            <a:ln w="76200">
              <a:solidFill>
                <a:srgbClr val="3333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04800" y="9144000"/>
              <a:ext cx="8915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endParaRPr lang="en-US" sz="2600" dirty="0" smtClean="0">
                <a:latin typeface="Lucida Sans" pitchFamily="34" charset="0"/>
              </a:endParaRPr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31775400" y="199644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grpSp>
        <p:nvGrpSpPr>
          <p:cNvPr id="17" name="Group 70"/>
          <p:cNvGrpSpPr/>
          <p:nvPr/>
        </p:nvGrpSpPr>
        <p:grpSpPr>
          <a:xfrm>
            <a:off x="864464" y="11724553"/>
            <a:ext cx="10613562" cy="13929985"/>
            <a:chOff x="152400" y="14803888"/>
            <a:chExt cx="9220200" cy="8284712"/>
          </a:xfrm>
        </p:grpSpPr>
        <p:grpSp>
          <p:nvGrpSpPr>
            <p:cNvPr id="19" name="Group 86"/>
            <p:cNvGrpSpPr/>
            <p:nvPr/>
          </p:nvGrpSpPr>
          <p:grpSpPr>
            <a:xfrm>
              <a:off x="1053042" y="14803888"/>
              <a:ext cx="7481357" cy="966557"/>
              <a:chOff x="1053042" y="15794488"/>
              <a:chExt cx="7481357" cy="966557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1053042" y="15794488"/>
                <a:ext cx="7315200" cy="733116"/>
              </a:xfrm>
              <a:prstGeom prst="rect">
                <a:avLst/>
              </a:prstGeom>
              <a:solidFill>
                <a:srgbClr val="1F357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219199" y="15846645"/>
                <a:ext cx="7315200" cy="914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Lucida Bright" pitchFamily="18" charset="0"/>
                  </a:rPr>
                  <a:t>Procedures</a:t>
                </a:r>
                <a:endParaRPr lang="en-US" sz="6600" dirty="0">
                  <a:solidFill>
                    <a:schemeClr val="bg1"/>
                  </a:solidFill>
                  <a:latin typeface="Lucida Bright" pitchFamily="18" charset="0"/>
                </a:endParaRPr>
              </a:p>
            </p:txBody>
          </p:sp>
        </p:grpSp>
        <p:sp>
          <p:nvSpPr>
            <p:cNvPr id="125" name="Rounded Rectangle 124"/>
            <p:cNvSpPr/>
            <p:nvPr/>
          </p:nvSpPr>
          <p:spPr>
            <a:xfrm>
              <a:off x="152400" y="15544800"/>
              <a:ext cx="9220200" cy="7543800"/>
            </a:xfrm>
            <a:prstGeom prst="roundRect">
              <a:avLst>
                <a:gd name="adj" fmla="val 6322"/>
              </a:avLst>
            </a:prstGeom>
            <a:noFill/>
            <a:ln w="76200">
              <a:solidFill>
                <a:srgbClr val="3333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81000" y="15621000"/>
              <a:ext cx="89916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endParaRPr lang="en-US" sz="2600" dirty="0" smtClean="0">
                <a:latin typeface="Lucida Sans" pitchFamily="34" charset="0"/>
              </a:endParaRPr>
            </a:p>
          </p:txBody>
        </p:sp>
      </p:grpSp>
      <p:grpSp>
        <p:nvGrpSpPr>
          <p:cNvPr id="21" name="Group 137"/>
          <p:cNvGrpSpPr/>
          <p:nvPr/>
        </p:nvGrpSpPr>
        <p:grpSpPr>
          <a:xfrm>
            <a:off x="29462173" y="23884629"/>
            <a:ext cx="9527995" cy="6361991"/>
            <a:chOff x="5984085" y="19107311"/>
            <a:chExt cx="8001000" cy="6486411"/>
          </a:xfrm>
        </p:grpSpPr>
        <p:grpSp>
          <p:nvGrpSpPr>
            <p:cNvPr id="23" name="Group 131"/>
            <p:cNvGrpSpPr/>
            <p:nvPr/>
          </p:nvGrpSpPr>
          <p:grpSpPr>
            <a:xfrm>
              <a:off x="6248401" y="19107311"/>
              <a:ext cx="7315200" cy="1011377"/>
              <a:chOff x="6248401" y="18954911"/>
              <a:chExt cx="7315200" cy="1011377"/>
            </a:xfrm>
          </p:grpSpPr>
          <p:sp>
            <p:nvSpPr>
              <p:cNvPr id="126" name="Rectangle 125"/>
              <p:cNvSpPr/>
              <p:nvPr/>
            </p:nvSpPr>
            <p:spPr>
              <a:xfrm>
                <a:off x="7086600" y="19051888"/>
                <a:ext cx="6019802" cy="914400"/>
              </a:xfrm>
              <a:prstGeom prst="rect">
                <a:avLst/>
              </a:prstGeom>
              <a:solidFill>
                <a:srgbClr val="1F357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6248401" y="18954911"/>
                <a:ext cx="7315200" cy="914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Lucida Bright" pitchFamily="18" charset="0"/>
                  </a:rPr>
                  <a:t>Future Work</a:t>
                </a:r>
                <a:endParaRPr lang="en-US" sz="6600" dirty="0">
                  <a:solidFill>
                    <a:schemeClr val="bg1"/>
                  </a:solidFill>
                  <a:latin typeface="Lucida Bright" pitchFamily="18" charset="0"/>
                </a:endParaRPr>
              </a:p>
            </p:txBody>
          </p:sp>
        </p:grpSp>
        <p:sp>
          <p:nvSpPr>
            <p:cNvPr id="131" name="Rounded Rectangle 130"/>
            <p:cNvSpPr/>
            <p:nvPr/>
          </p:nvSpPr>
          <p:spPr>
            <a:xfrm>
              <a:off x="5984085" y="20139854"/>
              <a:ext cx="8001000" cy="5453868"/>
            </a:xfrm>
            <a:prstGeom prst="roundRect">
              <a:avLst/>
            </a:prstGeom>
            <a:noFill/>
            <a:ln w="76200">
              <a:solidFill>
                <a:srgbClr val="3333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138"/>
          <p:cNvGrpSpPr/>
          <p:nvPr/>
        </p:nvGrpSpPr>
        <p:grpSpPr>
          <a:xfrm>
            <a:off x="29462173" y="5872014"/>
            <a:ext cx="9399827" cy="11272986"/>
            <a:chOff x="30480000" y="7973975"/>
            <a:chExt cx="9372600" cy="9399625"/>
          </a:xfrm>
        </p:grpSpPr>
        <p:sp>
          <p:nvSpPr>
            <p:cNvPr id="67" name="Rounded Rectangle 66"/>
            <p:cNvSpPr/>
            <p:nvPr/>
          </p:nvSpPr>
          <p:spPr>
            <a:xfrm>
              <a:off x="30480000" y="8955650"/>
              <a:ext cx="9372600" cy="8417950"/>
            </a:xfrm>
            <a:prstGeom prst="roundRect">
              <a:avLst>
                <a:gd name="adj" fmla="val 8374"/>
              </a:avLst>
            </a:prstGeom>
            <a:noFill/>
            <a:ln w="76200">
              <a:solidFill>
                <a:srgbClr val="3333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6" name="Group 88"/>
            <p:cNvGrpSpPr/>
            <p:nvPr/>
          </p:nvGrpSpPr>
          <p:grpSpPr>
            <a:xfrm>
              <a:off x="31470600" y="7973975"/>
              <a:ext cx="7361135" cy="981674"/>
              <a:chOff x="31470600" y="7973975"/>
              <a:chExt cx="7361135" cy="98167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1470600" y="7973975"/>
                <a:ext cx="7315200" cy="914358"/>
              </a:xfrm>
              <a:prstGeom prst="rect">
                <a:avLst/>
              </a:prstGeom>
              <a:solidFill>
                <a:srgbClr val="1F357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31699415" y="8041248"/>
                <a:ext cx="7132320" cy="914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Lucida Bright" pitchFamily="18" charset="0"/>
                  </a:rPr>
                  <a:t>Results</a:t>
                </a:r>
                <a:endParaRPr lang="en-US" sz="6600" dirty="0">
                  <a:solidFill>
                    <a:schemeClr val="bg1"/>
                  </a:solidFill>
                  <a:latin typeface="Lucida Bright" pitchFamily="18" charset="0"/>
                </a:endParaRPr>
              </a:p>
            </p:txBody>
          </p:sp>
        </p:grpSp>
      </p:grpSp>
      <p:pic>
        <p:nvPicPr>
          <p:cNvPr id="77" name="Picture 76" descr="SM_clea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93822" y="1322991"/>
            <a:ext cx="2431901" cy="3454410"/>
          </a:xfrm>
          <a:prstGeom prst="rect">
            <a:avLst/>
          </a:prstGeom>
        </p:spPr>
      </p:pic>
      <p:pic>
        <p:nvPicPr>
          <p:cNvPr id="78" name="Picture 77" descr="NSF_clea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54879" y="1359215"/>
            <a:ext cx="3617657" cy="36394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5877" y="7049338"/>
            <a:ext cx="1034214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SzPct val="100000"/>
              <a:buFont typeface="Wingdings" pitchFamily="2" charset="2"/>
              <a:buChar char="v"/>
            </a:pPr>
            <a:r>
              <a:rPr lang="en-US" sz="3400" dirty="0" smtClean="0">
                <a:latin typeface="Lucida Sans" pitchFamily="34" charset="0"/>
              </a:rPr>
              <a:t>To create a knife using traditional methods.</a:t>
            </a:r>
          </a:p>
          <a:p>
            <a:pPr marL="514350" indent="-514350">
              <a:buSzPct val="100000"/>
              <a:buFont typeface="Wingdings" pitchFamily="2" charset="2"/>
              <a:buChar char="v"/>
            </a:pPr>
            <a:endParaRPr lang="en-US" sz="3400" dirty="0" smtClean="0">
              <a:latin typeface="Lucida Sans" pitchFamily="34" charset="0"/>
            </a:endParaRPr>
          </a:p>
          <a:p>
            <a:pPr marL="514350" indent="-514350">
              <a:buSzPct val="100000"/>
              <a:buFont typeface="Wingdings" pitchFamily="2" charset="2"/>
              <a:buChar char="v"/>
            </a:pPr>
            <a:r>
              <a:rPr lang="en-US" sz="3400" dirty="0" smtClean="0">
                <a:latin typeface="Lucida Sans" pitchFamily="34" charset="0"/>
              </a:rPr>
              <a:t>To create a knife using friction stir welding methods.</a:t>
            </a:r>
          </a:p>
          <a:p>
            <a:pPr marL="514350" indent="-514350">
              <a:buSzPct val="100000"/>
              <a:buFont typeface="Wingdings" pitchFamily="2" charset="2"/>
              <a:buChar char="v"/>
            </a:pPr>
            <a:endParaRPr lang="en-US" sz="3400" dirty="0" smtClean="0">
              <a:latin typeface="Lucida Sans" pitchFamily="34" charset="0"/>
            </a:endParaRPr>
          </a:p>
          <a:p>
            <a:pPr marL="514350" indent="-514350">
              <a:buSzPct val="100000"/>
              <a:buFont typeface="Wingdings" pitchFamily="2" charset="2"/>
              <a:buChar char="v"/>
            </a:pPr>
            <a:r>
              <a:rPr lang="en-US" sz="3400" dirty="0" smtClean="0">
                <a:latin typeface="Lucida Sans" pitchFamily="34" charset="0"/>
              </a:rPr>
              <a:t>Compare the two knives for physical and metallurgical  properties</a:t>
            </a:r>
            <a:endParaRPr lang="en-US" sz="3400" dirty="0">
              <a:latin typeface="Lucida Sans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5037" y="13077347"/>
            <a:ext cx="10530742" cy="13449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3350" dirty="0" smtClean="0">
                <a:latin typeface="Lucida Sans" pitchFamily="34" charset="0"/>
              </a:rPr>
              <a:t>Preliminary Work</a:t>
            </a:r>
          </a:p>
          <a:p>
            <a:pPr marL="914400" indent="-274320">
              <a:buFont typeface="Wingdings" pitchFamily="2" charset="2"/>
              <a:buChar char="v"/>
            </a:pPr>
            <a:r>
              <a:rPr lang="en-US" sz="3350" dirty="0" smtClean="0">
                <a:latin typeface="Lucida Sans" pitchFamily="34" charset="0"/>
              </a:rPr>
              <a:t>The as-received  D2  Tool Steel was cut, ground, polished  and etched so that it could be looked at under  a microscope.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3350" dirty="0" smtClean="0">
              <a:latin typeface="Lucida Sans" pitchFamily="34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3350" dirty="0" smtClean="0">
                <a:latin typeface="Lucida Sans" pitchFamily="34" charset="0"/>
              </a:rPr>
              <a:t> Traditional Knife – </a:t>
            </a:r>
            <a:r>
              <a:rPr lang="en-US" sz="3350" dirty="0" smtClean="0">
                <a:solidFill>
                  <a:srgbClr val="FF0000"/>
                </a:solidFill>
                <a:latin typeface="Lucida Sans" pitchFamily="34" charset="0"/>
              </a:rPr>
              <a:t>Figure </a:t>
            </a:r>
            <a:r>
              <a:rPr lang="en-US" sz="3350" dirty="0">
                <a:solidFill>
                  <a:srgbClr val="FF0000"/>
                </a:solidFill>
                <a:latin typeface="Lucida Sans" pitchFamily="34" charset="0"/>
              </a:rPr>
              <a:t>4</a:t>
            </a:r>
            <a:endParaRPr lang="en-US" sz="3350" dirty="0">
              <a:latin typeface="Lucida Sans" pitchFamily="34" charset="0"/>
            </a:endParaRPr>
          </a:p>
          <a:p>
            <a:pPr marL="914400" lvl="1" indent="-457200">
              <a:buFont typeface="Wingdings" pitchFamily="2" charset="2"/>
              <a:buChar char="v"/>
            </a:pPr>
            <a:r>
              <a:rPr lang="en-US" sz="3350" dirty="0" smtClean="0"/>
              <a:t> </a:t>
            </a:r>
            <a:r>
              <a:rPr lang="en-US" sz="3350" dirty="0" smtClean="0">
                <a:latin typeface="Lucida Sans" pitchFamily="34" charset="0"/>
              </a:rPr>
              <a:t>To create the traditional knife,  a piece of  quarter inch thick D2 plate was  cut into  an inch by five  inch  piece and heated in a propane forge.</a:t>
            </a:r>
          </a:p>
          <a:p>
            <a:pPr marL="914400" lvl="1" indent="-457200">
              <a:buFont typeface="Wingdings" pitchFamily="2" charset="2"/>
              <a:buChar char="v"/>
            </a:pPr>
            <a:r>
              <a:rPr lang="en-US" sz="3350" dirty="0" smtClean="0">
                <a:latin typeface="Lucida Sans" pitchFamily="34" charset="0"/>
              </a:rPr>
              <a:t> After the piece had been shaped, it needed to be heat treated, </a:t>
            </a:r>
          </a:p>
          <a:p>
            <a:pPr marL="914400" lvl="1" indent="-457200">
              <a:buFont typeface="Wingdings" pitchFamily="2" charset="2"/>
              <a:buChar char="v"/>
            </a:pPr>
            <a:r>
              <a:rPr lang="en-US" sz="3350" dirty="0" smtClean="0">
                <a:latin typeface="Lucida Sans" pitchFamily="34" charset="0"/>
              </a:rPr>
              <a:t>Hardened- 260 degrees Celsius 20 min</a:t>
            </a:r>
          </a:p>
          <a:p>
            <a:pPr marL="2494986" lvl="2"/>
            <a:r>
              <a:rPr lang="en-US" sz="3350" dirty="0" smtClean="0">
                <a:latin typeface="Lucida Sans" pitchFamily="34" charset="0"/>
              </a:rPr>
              <a:t>   - 650 degrees 20 min</a:t>
            </a:r>
          </a:p>
          <a:p>
            <a:pPr marL="2494986" lvl="2"/>
            <a:r>
              <a:rPr lang="en-US" sz="3350" dirty="0">
                <a:latin typeface="Lucida Sans" pitchFamily="34" charset="0"/>
              </a:rPr>
              <a:t> </a:t>
            </a:r>
            <a:r>
              <a:rPr lang="en-US" sz="3350" dirty="0" smtClean="0">
                <a:latin typeface="Lucida Sans" pitchFamily="34" charset="0"/>
              </a:rPr>
              <a:t>  - 995 degrees 5 min</a:t>
            </a:r>
          </a:p>
          <a:p>
            <a:pPr marL="914400" lvl="1" indent="-457200">
              <a:buFont typeface="Wingdings" pitchFamily="2" charset="2"/>
              <a:buChar char="v"/>
            </a:pPr>
            <a:r>
              <a:rPr lang="en-US" sz="3350" dirty="0" smtClean="0">
                <a:latin typeface="Lucida Sans" pitchFamily="34" charset="0"/>
              </a:rPr>
              <a:t>Tempered – 1 hour @ 232 degrees Celsius</a:t>
            </a:r>
          </a:p>
          <a:p>
            <a:r>
              <a:rPr lang="en-US" sz="3350" dirty="0" smtClean="0">
                <a:latin typeface="Lucida Sans" pitchFamily="34" charset="0"/>
              </a:rPr>
              <a:t>   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3350" dirty="0" smtClean="0">
                <a:latin typeface="Lucida Sans" pitchFamily="34" charset="0"/>
              </a:rPr>
              <a:t> Friction Stir Processed Knife – </a:t>
            </a:r>
            <a:r>
              <a:rPr lang="en-US" sz="3350" dirty="0" smtClean="0">
                <a:solidFill>
                  <a:srgbClr val="FF0000"/>
                </a:solidFill>
                <a:latin typeface="Lucida Sans" pitchFamily="34" charset="0"/>
              </a:rPr>
              <a:t>Figure </a:t>
            </a:r>
            <a:r>
              <a:rPr lang="en-US" sz="3350" dirty="0">
                <a:solidFill>
                  <a:srgbClr val="FF0000"/>
                </a:solidFill>
                <a:latin typeface="Lucida Sans" pitchFamily="34" charset="0"/>
              </a:rPr>
              <a:t>5</a:t>
            </a:r>
            <a:endParaRPr lang="en-US" sz="3350" dirty="0">
              <a:latin typeface="Lucida Sans" pitchFamily="34" charset="0"/>
            </a:endParaRPr>
          </a:p>
          <a:p>
            <a:pPr marL="914400" lvl="1" indent="-457200">
              <a:buFont typeface="Wingdings" pitchFamily="2" charset="2"/>
              <a:buChar char="v"/>
            </a:pPr>
            <a:r>
              <a:rPr lang="en-US" sz="3350" dirty="0" smtClean="0">
                <a:latin typeface="Lucida Sans" pitchFamily="34" charset="0"/>
              </a:rPr>
              <a:t>Test welds were made on the  quarter inch thick plate.  The parameters were as follows:</a:t>
            </a:r>
          </a:p>
          <a:p>
            <a:pPr marL="1554480" indent="-457200">
              <a:buFont typeface="Wingdings" pitchFamily="2" charset="2"/>
              <a:buChar char="v"/>
            </a:pPr>
            <a:r>
              <a:rPr lang="en-US" sz="3350" dirty="0" smtClean="0">
                <a:latin typeface="Lucida Sans" pitchFamily="34" charset="0"/>
              </a:rPr>
              <a:t>400 RPM to plunge, 200 RPM afterwards</a:t>
            </a:r>
          </a:p>
          <a:p>
            <a:pPr marL="1554480" indent="-457200">
              <a:buFont typeface="Wingdings" pitchFamily="2" charset="2"/>
              <a:buChar char="v"/>
            </a:pPr>
            <a:r>
              <a:rPr lang="en-US" sz="3350" dirty="0" smtClean="0">
                <a:latin typeface="Lucida Sans" pitchFamily="34" charset="0"/>
              </a:rPr>
              <a:t>6000 Ibs downward force</a:t>
            </a:r>
          </a:p>
          <a:p>
            <a:pPr marL="1554480" indent="-457200">
              <a:buFont typeface="Wingdings" pitchFamily="2" charset="2"/>
              <a:buChar char="v"/>
            </a:pPr>
            <a:r>
              <a:rPr lang="en-US" sz="3350" dirty="0" smtClean="0">
                <a:latin typeface="Lucida Sans" pitchFamily="34" charset="0"/>
              </a:rPr>
              <a:t>The travel speeds varied from 2, 3, and 4 inchers per minute.</a:t>
            </a:r>
          </a:p>
          <a:p>
            <a:pPr marL="4532772" lvl="2" indent="-457200">
              <a:buFont typeface="Arial" pitchFamily="34" charset="0"/>
              <a:buChar char="•"/>
            </a:pPr>
            <a:endParaRPr lang="en-US" sz="3200" dirty="0" smtClean="0">
              <a:latin typeface="Lucida Sans" pitchFamily="34" charset="0"/>
            </a:endParaRPr>
          </a:p>
          <a:p>
            <a:pPr marL="2494986" lvl="1" indent="-457200">
              <a:buFont typeface="Arial" pitchFamily="34" charset="0"/>
              <a:buChar char="•"/>
            </a:pPr>
            <a:endParaRPr lang="en-US" sz="3200" dirty="0" smtClean="0">
              <a:latin typeface="Lucida San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23336" y="7223661"/>
            <a:ext cx="9366832" cy="115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3400" dirty="0" smtClean="0">
                <a:latin typeface="Lucida Sans" pitchFamily="34" charset="0"/>
              </a:rPr>
              <a:t>Preliminary Results  </a:t>
            </a:r>
            <a:r>
              <a:rPr lang="en-US" sz="3400" dirty="0" smtClean="0">
                <a:solidFill>
                  <a:srgbClr val="FF0000"/>
                </a:solidFill>
                <a:latin typeface="Lucida Sans" pitchFamily="34" charset="0"/>
              </a:rPr>
              <a:t>Figure 1</a:t>
            </a:r>
            <a:endParaRPr lang="en-US" sz="3400" dirty="0">
              <a:latin typeface="Lucida Sans" pitchFamily="34" charset="0"/>
            </a:endParaRPr>
          </a:p>
          <a:p>
            <a:pPr marL="1097280" lvl="1" indent="-457200">
              <a:buFont typeface="Wingdings" pitchFamily="2" charset="2"/>
              <a:buChar char="v"/>
            </a:pPr>
            <a:r>
              <a:rPr lang="en-US" sz="3400" dirty="0" smtClean="0">
                <a:latin typeface="Lucida Sans" pitchFamily="34" charset="0"/>
              </a:rPr>
              <a:t>Vickers hardness testing was done on the as-received D2, and the average was 208.8 HV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3400" dirty="0" smtClean="0">
              <a:latin typeface="Lucida Sans" pitchFamily="34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3400" dirty="0" smtClean="0">
                <a:latin typeface="Lucida Sans" pitchFamily="34" charset="0"/>
              </a:rPr>
              <a:t>Traditional Knife </a:t>
            </a:r>
            <a:r>
              <a:rPr lang="en-US" sz="3400" dirty="0" smtClean="0">
                <a:solidFill>
                  <a:srgbClr val="FF0000"/>
                </a:solidFill>
                <a:latin typeface="Lucida Sans" pitchFamily="34" charset="0"/>
              </a:rPr>
              <a:t>Figure 2</a:t>
            </a:r>
          </a:p>
          <a:p>
            <a:pPr marL="1097280" lvl="1" indent="-457200">
              <a:buFont typeface="Wingdings" pitchFamily="2" charset="2"/>
              <a:buChar char="v"/>
            </a:pPr>
            <a:r>
              <a:rPr lang="en-US" sz="3400" dirty="0" smtClean="0">
                <a:latin typeface="Lucida Sans" pitchFamily="34" charset="0"/>
              </a:rPr>
              <a:t>Vickers hardness testing was done on the traditional D2 blade, both the as quenched and tempered.</a:t>
            </a:r>
          </a:p>
          <a:p>
            <a:pPr marL="1097280" lvl="1" indent="-457200">
              <a:buFont typeface="Wingdings" pitchFamily="2" charset="2"/>
              <a:buChar char="v"/>
            </a:pPr>
            <a:r>
              <a:rPr lang="en-US" sz="3400" dirty="0" smtClean="0">
                <a:latin typeface="Lucida Sans" pitchFamily="34" charset="0"/>
              </a:rPr>
              <a:t>Air Cooled average: 567.9 HV</a:t>
            </a:r>
          </a:p>
          <a:p>
            <a:pPr marL="1097280" lvl="1" indent="-457200">
              <a:buFont typeface="Wingdings" pitchFamily="2" charset="2"/>
              <a:buChar char="v"/>
            </a:pPr>
            <a:r>
              <a:rPr lang="en-US" sz="3400" dirty="0" smtClean="0">
                <a:latin typeface="Lucida Sans" pitchFamily="34" charset="0"/>
              </a:rPr>
              <a:t>Tempered average: 544.4 HV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3400" dirty="0" smtClean="0">
              <a:latin typeface="Lucida Sans" pitchFamily="34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3400" dirty="0" smtClean="0">
                <a:latin typeface="Lucida Sans" pitchFamily="34" charset="0"/>
              </a:rPr>
              <a:t>FSP Knife </a:t>
            </a:r>
            <a:r>
              <a:rPr lang="en-US" sz="3400" dirty="0" smtClean="0">
                <a:solidFill>
                  <a:srgbClr val="FF0000"/>
                </a:solidFill>
                <a:latin typeface="Lucida Sans" pitchFamily="34" charset="0"/>
              </a:rPr>
              <a:t>Figure 3</a:t>
            </a:r>
          </a:p>
          <a:p>
            <a:pPr marL="1097280" lvl="1" indent="-457200">
              <a:buFont typeface="Wingdings" pitchFamily="2" charset="2"/>
              <a:buChar char="v"/>
            </a:pPr>
            <a:r>
              <a:rPr lang="en-US" sz="3400" dirty="0" smtClean="0">
                <a:latin typeface="Lucida Sans" pitchFamily="34" charset="0"/>
              </a:rPr>
              <a:t>Vickers Hardness Testing was done on the FSP D2 test welds, and weld 2, 200 RPM, 6000 lbs. downward force, 2 in/min, had an average hardness in the nugget of:  712.7 HV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3400" dirty="0" smtClean="0">
              <a:latin typeface="Lucida Sans" pitchFamily="34" charset="0"/>
            </a:endParaRPr>
          </a:p>
          <a:p>
            <a:endParaRPr lang="en-US" sz="3400" dirty="0" smtClean="0">
              <a:solidFill>
                <a:srgbClr val="FF0000"/>
              </a:solidFill>
              <a:latin typeface="Lucida Sans" pitchFamily="34" charset="0"/>
            </a:endParaRPr>
          </a:p>
          <a:p>
            <a:pPr marL="457200" indent="-457200">
              <a:buFont typeface="Wingdings" pitchFamily="2" charset="2"/>
              <a:buChar char="v"/>
            </a:pPr>
            <a:endParaRPr lang="en-US" sz="3400" dirty="0">
              <a:latin typeface="Lucida Sans" pitchFamily="34" charset="0"/>
            </a:endParaRPr>
          </a:p>
          <a:p>
            <a:pPr marL="3180786" lvl="1" indent="-1143000">
              <a:buFont typeface="Arial" pitchFamily="34" charset="0"/>
              <a:buChar char="•"/>
            </a:pPr>
            <a:endParaRPr lang="en-US" sz="2800" dirty="0" smtClean="0">
              <a:latin typeface="Lucida Sans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40634" y="15541692"/>
            <a:ext cx="5849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Figure 1: </a:t>
            </a:r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 smtClean="0">
                <a:solidFill>
                  <a:srgbClr val="FF0000"/>
                </a:solidFill>
              </a:rPr>
              <a:t>s-received D2 at 500X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129"/>
          <a:stretch/>
        </p:blipFill>
        <p:spPr>
          <a:xfrm>
            <a:off x="12624574" y="16159276"/>
            <a:ext cx="5471941" cy="568139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57949" y="27850420"/>
            <a:ext cx="1124783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1520">
              <a:defRPr/>
            </a:pPr>
            <a:r>
              <a:rPr lang="en-US" sz="3400" dirty="0" smtClean="0">
                <a:latin typeface="Lucida Sans" pitchFamily="34" charset="0"/>
              </a:rPr>
              <a:t>Thanks </a:t>
            </a:r>
            <a:r>
              <a:rPr lang="en-US" sz="3400" dirty="0">
                <a:latin typeface="Lucida Sans" pitchFamily="34" charset="0"/>
              </a:rPr>
              <a:t>to the National Science Foundation grant # </a:t>
            </a:r>
            <a:r>
              <a:rPr lang="en-US" sz="3400" dirty="0" smtClean="0">
                <a:latin typeface="Lucida Sans" pitchFamily="34" charset="0"/>
              </a:rPr>
              <a:t>0852057, </a:t>
            </a:r>
            <a:r>
              <a:rPr lang="en-US" sz="3400" dirty="0">
                <a:latin typeface="Lucida Sans" pitchFamily="34" charset="0"/>
              </a:rPr>
              <a:t>Dr. Michael West</a:t>
            </a:r>
            <a:r>
              <a:rPr lang="en-US" sz="3400" dirty="0" smtClean="0">
                <a:latin typeface="Lucida Sans" pitchFamily="34" charset="0"/>
              </a:rPr>
              <a:t>, Dr. Bharat Jasthi and </a:t>
            </a:r>
            <a:r>
              <a:rPr lang="en-US" sz="3400" dirty="0">
                <a:latin typeface="Lucida Sans" pitchFamily="34" charset="0"/>
              </a:rPr>
              <a:t>Dr. Alfred Boysen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566735" y="21805069"/>
            <a:ext cx="8707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Figure 4: Forging Traditional Knife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84" t="24745"/>
          <a:stretch/>
        </p:blipFill>
        <p:spPr>
          <a:xfrm>
            <a:off x="19536419" y="16267001"/>
            <a:ext cx="9079821" cy="558760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9532358" y="21840675"/>
            <a:ext cx="9687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Figure 5:  High Temperature Friction Stir Weld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29462173" y="17602198"/>
            <a:ext cx="9527995" cy="5949603"/>
            <a:chOff x="25831800" y="22949132"/>
            <a:chExt cx="8610600" cy="6235468"/>
          </a:xfrm>
        </p:grpSpPr>
        <p:grpSp>
          <p:nvGrpSpPr>
            <p:cNvPr id="64" name="Group 83"/>
            <p:cNvGrpSpPr/>
            <p:nvPr/>
          </p:nvGrpSpPr>
          <p:grpSpPr>
            <a:xfrm>
              <a:off x="25831800" y="22949132"/>
              <a:ext cx="8610600" cy="6235468"/>
              <a:chOff x="15849600" y="16243532"/>
              <a:chExt cx="8610600" cy="6235468"/>
            </a:xfrm>
          </p:grpSpPr>
          <p:sp>
            <p:nvSpPr>
              <p:cNvPr id="70" name="Rounded Rectangle 69"/>
              <p:cNvSpPr/>
              <p:nvPr/>
            </p:nvSpPr>
            <p:spPr>
              <a:xfrm>
                <a:off x="15849600" y="17297400"/>
                <a:ext cx="8610600" cy="5181600"/>
              </a:xfrm>
              <a:prstGeom prst="roundRect">
                <a:avLst>
                  <a:gd name="adj" fmla="val 4971"/>
                </a:avLst>
              </a:prstGeom>
              <a:noFill/>
              <a:ln w="76200">
                <a:solidFill>
                  <a:srgbClr val="333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1" name="Group 82"/>
              <p:cNvGrpSpPr/>
              <p:nvPr/>
            </p:nvGrpSpPr>
            <p:grpSpPr>
              <a:xfrm>
                <a:off x="16459200" y="16243532"/>
                <a:ext cx="7430928" cy="1053869"/>
                <a:chOff x="16459200" y="16243532"/>
                <a:chExt cx="7430928" cy="1053869"/>
              </a:xfrm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16459200" y="16243532"/>
                  <a:ext cx="7315200" cy="1053869"/>
                </a:xfrm>
                <a:prstGeom prst="rect">
                  <a:avLst/>
                </a:prstGeom>
                <a:solidFill>
                  <a:srgbClr val="1F3571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16574928" y="16313266"/>
                  <a:ext cx="7315200" cy="9144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600" dirty="0" smtClean="0">
                      <a:solidFill>
                        <a:schemeClr val="bg1"/>
                      </a:solidFill>
                      <a:latin typeface="Lucida Bright" pitchFamily="18" charset="0"/>
                    </a:rPr>
                    <a:t>Conclusions</a:t>
                  </a:r>
                  <a:endParaRPr lang="en-US" sz="6600" dirty="0">
                    <a:solidFill>
                      <a:schemeClr val="bg1"/>
                    </a:solidFill>
                    <a:latin typeface="Lucida Bright" pitchFamily="18" charset="0"/>
                  </a:endParaRPr>
                </a:p>
              </p:txBody>
            </p:sp>
          </p:grpSp>
        </p:grpSp>
        <p:sp>
          <p:nvSpPr>
            <p:cNvPr id="69" name="TextBox 68"/>
            <p:cNvSpPr txBox="1"/>
            <p:nvPr/>
          </p:nvSpPr>
          <p:spPr>
            <a:xfrm>
              <a:off x="25831800" y="24231601"/>
              <a:ext cx="86106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600" dirty="0">
                <a:latin typeface="Lucida Sans" pitchFamily="34" charset="0"/>
              </a:endParaRPr>
            </a:p>
          </p:txBody>
        </p:sp>
      </p:grpSp>
      <p:grpSp>
        <p:nvGrpSpPr>
          <p:cNvPr id="79" name="Group 137"/>
          <p:cNvGrpSpPr/>
          <p:nvPr/>
        </p:nvGrpSpPr>
        <p:grpSpPr>
          <a:xfrm>
            <a:off x="776044" y="26158692"/>
            <a:ext cx="10613562" cy="4087928"/>
            <a:chOff x="5943600" y="24289782"/>
            <a:chExt cx="8001000" cy="3980418"/>
          </a:xfrm>
        </p:grpSpPr>
        <p:grpSp>
          <p:nvGrpSpPr>
            <p:cNvPr id="80" name="Group 131"/>
            <p:cNvGrpSpPr/>
            <p:nvPr/>
          </p:nvGrpSpPr>
          <p:grpSpPr>
            <a:xfrm>
              <a:off x="6286500" y="24289782"/>
              <a:ext cx="7315200" cy="2123659"/>
              <a:chOff x="6286500" y="24137382"/>
              <a:chExt cx="7315200" cy="2123659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6286500" y="24137382"/>
                <a:ext cx="7315200" cy="1135658"/>
              </a:xfrm>
              <a:prstGeom prst="rect">
                <a:avLst/>
              </a:prstGeom>
              <a:solidFill>
                <a:srgbClr val="1F357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6286500" y="24137383"/>
                <a:ext cx="731520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Lucida Bright" pitchFamily="18" charset="0"/>
                  </a:rPr>
                  <a:t>Acknowledgments</a:t>
                </a:r>
                <a:endParaRPr lang="en-US" sz="6600" dirty="0">
                  <a:solidFill>
                    <a:schemeClr val="bg1"/>
                  </a:solidFill>
                  <a:latin typeface="Lucida Bright" pitchFamily="18" charset="0"/>
                </a:endParaRPr>
              </a:p>
            </p:txBody>
          </p:sp>
        </p:grpSp>
        <p:sp>
          <p:nvSpPr>
            <p:cNvPr id="81" name="Rounded Rectangle 80"/>
            <p:cNvSpPr/>
            <p:nvPr/>
          </p:nvSpPr>
          <p:spPr>
            <a:xfrm>
              <a:off x="5943600" y="25425441"/>
              <a:ext cx="8001000" cy="2844759"/>
            </a:xfrm>
            <a:prstGeom prst="roundRect">
              <a:avLst/>
            </a:prstGeom>
            <a:noFill/>
            <a:ln w="76200">
              <a:solidFill>
                <a:srgbClr val="3333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8" name="Picture 4" descr="E:\#REU RESEARCH 2011\Pictures\Derrick\air cooled 2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16"/>
          <a:stretch/>
        </p:blipFill>
        <p:spPr bwMode="auto">
          <a:xfrm>
            <a:off x="17768864" y="9645820"/>
            <a:ext cx="5512605" cy="5895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#REU RESEARCH 2011\Pictures\Derrick\FSW 1 Parent3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626"/>
          <a:stretch/>
        </p:blipFill>
        <p:spPr bwMode="auto">
          <a:xfrm>
            <a:off x="11740634" y="9717989"/>
            <a:ext cx="5492484" cy="58535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#REU RESEARCH 2011\Pictures\Derrick\FSW 2 Nugget 2.t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369"/>
          <a:stretch/>
        </p:blipFill>
        <p:spPr bwMode="auto">
          <a:xfrm>
            <a:off x="23707392" y="9645820"/>
            <a:ext cx="5512605" cy="5853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90281" y="15541692"/>
            <a:ext cx="5512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Figure 2: Traditional Knife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612599" y="15541692"/>
            <a:ext cx="3237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Figure 3: FSP Knife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82" name="Chart 8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289455128"/>
              </p:ext>
            </p:extLst>
          </p:nvPr>
        </p:nvGraphicFramePr>
        <p:xfrm>
          <a:off x="10934739" y="21253542"/>
          <a:ext cx="19632637" cy="9880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26463695" y="23551801"/>
            <a:ext cx="2152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Graph 1: Hardness Testing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482226" y="18686466"/>
            <a:ext cx="9208787" cy="5763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350" dirty="0" smtClean="0">
                <a:latin typeface="Lucida Sans" pitchFamily="34" charset="0"/>
              </a:rPr>
              <a:t>FSP helps improve the physical properties of a D2 Tool Steel Blade.</a:t>
            </a:r>
          </a:p>
          <a:p>
            <a:pPr marL="571500" indent="-571500">
              <a:buFont typeface="Wingdings" pitchFamily="2" charset="2"/>
              <a:buChar char="v"/>
            </a:pPr>
            <a:endParaRPr lang="en-US" sz="3350" dirty="0" smtClean="0">
              <a:latin typeface="Lucida Sans" pitchFamily="34" charset="0"/>
            </a:endParaRPr>
          </a:p>
          <a:p>
            <a:pPr marL="571500" indent="-571500">
              <a:buFont typeface="Wingdings" pitchFamily="2" charset="2"/>
              <a:buChar char="v"/>
            </a:pPr>
            <a:r>
              <a:rPr lang="en-US" sz="3350" dirty="0" smtClean="0">
                <a:latin typeface="Lucida Sans" pitchFamily="34" charset="0"/>
              </a:rPr>
              <a:t>With a Vickers Hardness of 600 -800 HV, compared to 550HV, it is promising for a sharper edge that lasts longer.</a:t>
            </a:r>
          </a:p>
          <a:p>
            <a:pPr marL="571500" indent="-571500">
              <a:buFont typeface="Wingdings" pitchFamily="2" charset="2"/>
              <a:buChar char="v"/>
            </a:pPr>
            <a:endParaRPr lang="en-US" sz="3350" dirty="0" smtClean="0">
              <a:latin typeface="Lucida Sans" pitchFamily="34" charset="0"/>
            </a:endParaRPr>
          </a:p>
          <a:p>
            <a:pPr marL="571500" indent="-571500">
              <a:buFont typeface="Wingdings" pitchFamily="2" charset="2"/>
              <a:buChar char="v"/>
            </a:pPr>
            <a:r>
              <a:rPr lang="en-US" sz="3350" dirty="0" smtClean="0">
                <a:latin typeface="Lucida Sans" pitchFamily="34" charset="0"/>
              </a:rPr>
              <a:t>Further investigation into FSP of D2 Tool Steel blades needs to be continued.</a:t>
            </a:r>
          </a:p>
          <a:p>
            <a:pPr marL="571500" indent="-571500">
              <a:buFont typeface="Wingdings" pitchFamily="2" charset="2"/>
              <a:buChar char="v"/>
            </a:pPr>
            <a:endParaRPr lang="en-US" sz="3350" dirty="0">
              <a:latin typeface="Lucida Sans" pitchFamily="34" charset="0"/>
            </a:endParaRPr>
          </a:p>
          <a:p>
            <a:pPr marL="571500" indent="-571500">
              <a:buFont typeface="Wingdings" pitchFamily="2" charset="2"/>
              <a:buChar char="v"/>
            </a:pPr>
            <a:endParaRPr lang="en-US" sz="3350" dirty="0">
              <a:latin typeface="Lucida Sans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623336" y="25158829"/>
            <a:ext cx="9238664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3350" dirty="0" smtClean="0">
                <a:latin typeface="Lucida Sans" pitchFamily="34" charset="0"/>
              </a:rPr>
              <a:t>Compare grain size of parent, traditional, and friction stir processed samples.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3350" dirty="0" smtClean="0">
              <a:latin typeface="Lucida Sans" pitchFamily="34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3350" dirty="0" smtClean="0">
                <a:latin typeface="Lucida Sans" pitchFamily="34" charset="0"/>
              </a:rPr>
              <a:t>Try different combinations of heat treatments of the traditional knife.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3350" dirty="0" smtClean="0">
              <a:latin typeface="Lucida Sans" pitchFamily="34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3350" dirty="0" smtClean="0">
                <a:latin typeface="Lucida Sans" pitchFamily="34" charset="0"/>
              </a:rPr>
              <a:t>Try different travel speeds and force on FSP knife as well as heat treatment of FSP knife.</a:t>
            </a:r>
          </a:p>
          <a:p>
            <a:r>
              <a:rPr lang="en-US" sz="3350" dirty="0" smtClean="0">
                <a:latin typeface="Lucida Sans" pitchFamily="34" charset="0"/>
              </a:rPr>
              <a:t>.</a:t>
            </a:r>
            <a:endParaRPr lang="en-US" sz="3350" dirty="0">
              <a:latin typeface="Lucida Sans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106944" y="6340344"/>
            <a:ext cx="12836444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3350" dirty="0" smtClean="0">
                <a:latin typeface="Lucida Sans" pitchFamily="34" charset="0"/>
              </a:rPr>
              <a:t>This poster describes the process used in our investigation of Friction Stir Processing (FSP) in blade making using D2 Tool Steel. A FSP knife will be tested against a knife made using traditional methods, for microstructure as well as hardness.</a:t>
            </a:r>
            <a:endParaRPr lang="en-US" sz="3350" dirty="0"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9103</TotalTime>
  <Words>532</Words>
  <Application>Microsoft Office PowerPoint</Application>
  <PresentationFormat>Custom</PresentationFormat>
  <Paragraphs>67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Friction Stir Processing (FSP) Knife Making: Old vs. New</vt:lpstr>
    </vt:vector>
  </TitlesOfParts>
  <Company>Grove City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Growth and Re-Crystallization of Titanium Dioxide for use in Dye-Sensitive Solar Cells</dc:title>
  <dc:creator>gcc</dc:creator>
  <cp:lastModifiedBy>aboysen</cp:lastModifiedBy>
  <cp:revision>180</cp:revision>
  <dcterms:created xsi:type="dcterms:W3CDTF">2009-07-13T14:50:14Z</dcterms:created>
  <dcterms:modified xsi:type="dcterms:W3CDTF">2011-08-05T03:02:47Z</dcterms:modified>
</cp:coreProperties>
</file>